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7" r:id="rId2"/>
    <p:sldId id="474" r:id="rId3"/>
    <p:sldId id="475" r:id="rId4"/>
    <p:sldId id="509" r:id="rId5"/>
    <p:sldId id="487" r:id="rId6"/>
    <p:sldId id="499" r:id="rId7"/>
    <p:sldId id="490" r:id="rId8"/>
    <p:sldId id="491" r:id="rId9"/>
    <p:sldId id="507" r:id="rId10"/>
    <p:sldId id="506" r:id="rId11"/>
    <p:sldId id="502" r:id="rId12"/>
    <p:sldId id="504" r:id="rId13"/>
    <p:sldId id="513" r:id="rId14"/>
    <p:sldId id="514" r:id="rId15"/>
    <p:sldId id="505" r:id="rId16"/>
    <p:sldId id="511" r:id="rId17"/>
    <p:sldId id="512" r:id="rId18"/>
    <p:sldId id="495" r:id="rId19"/>
    <p:sldId id="493" r:id="rId20"/>
    <p:sldId id="492" r:id="rId21"/>
    <p:sldId id="368" r:id="rId22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AWPB_AT_8A_Ne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2.1728395061728401E-2"/>
          <c:y val="0.11177278959533062"/>
          <c:w val="0.95654320987654318"/>
          <c:h val="0.682263012577974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Primary 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1.777777777777783E-2"/>
                  <c:y val="-5.9701492537313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7777777777879E-3"/>
                  <c:y val="-5.5301496403858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666666666666727E-3"/>
                  <c:y val="-6.6821760916249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9012345679011827E-3"/>
                  <c:y val="-4.378109452736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77777777777783E-2"/>
                  <c:y val="-5.1741293532338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sz="1400">
                    <a:solidFill>
                      <a:schemeClr val="tx1"/>
                    </a:solidFill>
                    <a:latin typeface="Book Antiqua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Approval By PAB by Central Share </c:v>
                </c:pt>
                <c:pt idx="1">
                  <c:v>Enrollment </c:v>
                </c:pt>
                <c:pt idx="2">
                  <c:v>Opted Childrens </c:v>
                </c:pt>
                <c:pt idx="3">
                  <c:v>% Against Enrollment </c:v>
                </c:pt>
                <c:pt idx="4">
                  <c:v>% Against PAB 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19500</c:v>
                </c:pt>
                <c:pt idx="1">
                  <c:v>28296</c:v>
                </c:pt>
                <c:pt idx="2">
                  <c:v>22061</c:v>
                </c:pt>
                <c:pt idx="3" formatCode="0.00%">
                  <c:v>0.77960000000000074</c:v>
                </c:pt>
                <c:pt idx="4" formatCode="0.00%">
                  <c:v>1.1313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Upper primary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8017E-3"/>
                  <c:y val="-7.7922077922078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555555555555558E-3"/>
                  <c:y val="-0.20562770562770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173447069116354E-3"/>
                  <c:y val="-0.178678119780481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9506264547120367E-3"/>
                  <c:y val="-0.12643633959096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15247858168672E-2"/>
                  <c:y val="-9.7876219909676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Approval By PAB by Central Share </c:v>
                </c:pt>
                <c:pt idx="1">
                  <c:v>Enrollment </c:v>
                </c:pt>
                <c:pt idx="2">
                  <c:v>Opted Childrens </c:v>
                </c:pt>
                <c:pt idx="3">
                  <c:v>% Against Enrollment </c:v>
                </c:pt>
                <c:pt idx="4">
                  <c:v>% Against PAB </c:v>
                </c:pt>
              </c:strCache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13900</c:v>
                </c:pt>
                <c:pt idx="1">
                  <c:v>14085</c:v>
                </c:pt>
                <c:pt idx="2">
                  <c:v>10402</c:v>
                </c:pt>
                <c:pt idx="3" formatCode="0.00%">
                  <c:v>0.73850000000000005</c:v>
                </c:pt>
                <c:pt idx="4" formatCode="0.00%">
                  <c:v>0.74830000000000063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9259259259259334E-3"/>
                  <c:y val="-2.786069651741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7860696517413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456790123456927E-2"/>
                  <c:y val="-1.1940298507462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lang="en-IN" sz="14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Approval By PAB by Central Share </c:v>
                </c:pt>
                <c:pt idx="1">
                  <c:v>Enrollment </c:v>
                </c:pt>
                <c:pt idx="2">
                  <c:v>Opted Childrens </c:v>
                </c:pt>
                <c:pt idx="3">
                  <c:v>% Against Enrollment </c:v>
                </c:pt>
                <c:pt idx="4">
                  <c:v>% Against PAB </c:v>
                </c:pt>
              </c:strCache>
            </c:strRef>
          </c:cat>
          <c:val>
            <c:numRef>
              <c:f>Sheet1!$B$4:$F$4</c:f>
              <c:numCache>
                <c:formatCode>#,##0</c:formatCode>
                <c:ptCount val="5"/>
                <c:pt idx="0">
                  <c:v>33400</c:v>
                </c:pt>
                <c:pt idx="1">
                  <c:v>42381</c:v>
                </c:pt>
                <c:pt idx="2">
                  <c:v>32463</c:v>
                </c:pt>
                <c:pt idx="3" formatCode="0.00%">
                  <c:v>0.76590000000000136</c:v>
                </c:pt>
                <c:pt idx="4" formatCode="0.00%">
                  <c:v>0.97190000000000021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036416"/>
        <c:axId val="39037952"/>
        <c:axId val="0"/>
      </c:bar3DChart>
      <c:catAx>
        <c:axId val="39036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IN" sz="1200">
                <a:solidFill>
                  <a:schemeClr val="tx1"/>
                </a:solidFill>
                <a:latin typeface="Book Antiqua" pitchFamily="18" charset="0"/>
              </a:defRPr>
            </a:pPr>
            <a:endParaRPr lang="en-US"/>
          </a:p>
        </c:txPr>
        <c:crossAx val="39037952"/>
        <c:crosses val="autoZero"/>
        <c:auto val="1"/>
        <c:lblAlgn val="ctr"/>
        <c:lblOffset val="100"/>
        <c:noMultiLvlLbl val="0"/>
      </c:catAx>
      <c:valAx>
        <c:axId val="390379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903641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en-IN" sz="1400">
              <a:solidFill>
                <a:schemeClr val="tx1"/>
              </a:solidFill>
              <a:latin typeface="Book Antiqua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8" y="3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90E30B55-33DB-4DEB-BAC5-3C1D2A534313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8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AFB4AE6-64AA-4E18-B6BD-F75FDA1DA7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3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8" y="3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E84E6F16-065A-45F2-9B91-7BBEBC2C798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6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8" y="8842032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EFBBE89-BCF8-44B9-A93F-307548038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D88-2974-41DA-A938-0271AD76CC3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D88-2974-41DA-A938-0271AD76CC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52F8A-6D7D-42BF-8F31-D544A848A0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D88-2974-41DA-A938-0271AD76CC3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D88-2974-41DA-A938-0271AD76CC3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D88-2974-41DA-A938-0271AD76CC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DM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C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9000"/>
            <a:ext cx="2895600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533400"/>
            <a:ext cx="6781800" cy="2308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Book Antiqua" pitchFamily="18" charset="0"/>
              </a:rPr>
              <a:t>Annual Work Plan &amp; Budget </a:t>
            </a:r>
            <a:br>
              <a:rPr lang="en-US" sz="36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Book Antiqua" pitchFamily="18" charset="0"/>
              </a:rPr>
              <a:t>2018-19</a:t>
            </a:r>
            <a:br>
              <a:rPr lang="en-US" sz="36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Book Antiqua" pitchFamily="18" charset="0"/>
              </a:rPr>
              <a:t>Mid-Day-Meal Scheme</a:t>
            </a:r>
            <a:br>
              <a:rPr lang="en-US" sz="36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Book Antiqua" pitchFamily="18" charset="0"/>
              </a:rPr>
              <a:t>UT of Dadra &amp; Nagar Haveli </a:t>
            </a:r>
            <a:endParaRPr lang="en-US" sz="36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7924800" cy="6413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Book Antiqua" pitchFamily="18" charset="0"/>
              </a:rPr>
              <a:t>Serving of Mid Day Meal</a:t>
            </a:r>
            <a:endParaRPr lang="en-US" dirty="0">
              <a:latin typeface="Book Antiqua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457200" y="793750"/>
            <a:ext cx="7924800" cy="1720850"/>
          </a:xfrm>
          <a:prstGeom prst="roundRect">
            <a:avLst>
              <a:gd name="adj" fmla="val 71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/>
          <a:lstStyle/>
          <a:p>
            <a:pPr marL="273050" indent="-273050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Mid Day Meal  is served in the Dinning Hall made in various schools  of Dadra &amp; Nagar Haveli under the supervision of  Teachers </a:t>
            </a:r>
          </a:p>
          <a:p>
            <a:pPr marL="273050" indent="-273050"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All the Cook cum Helpers wear hand gloves, Head cap and Apron while serving the Meal .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DNH_Shagun Pics\MDM\Mid Day Meal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7924800" cy="4213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Best Practice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sz="2000" dirty="0" smtClean="0">
                <a:latin typeface="Book Antiqua" pitchFamily="18" charset="0"/>
              </a:rPr>
              <a:t>Trained all cooks, helpers and other functionaries in hygienic habits like regular cutting of nails, washing of hands and feet with liquid soap before commencement of cooking/serving etc.</a:t>
            </a:r>
          </a:p>
          <a:p>
            <a:endParaRPr lang="en-US" dirty="0"/>
          </a:p>
        </p:txBody>
      </p:sp>
      <p:pic>
        <p:nvPicPr>
          <p:cNvPr id="5" name="Picture 2" descr="C:\Users\DP\Desktop\New folder (2)\20150321_13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743200"/>
            <a:ext cx="79121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382000" cy="563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Best Practice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95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>
                <a:latin typeface="Book Antiqua" pitchFamily="18" charset="0"/>
              </a:rPr>
              <a:t>Sweet Dish served four times in a week such as  (</a:t>
            </a:r>
            <a:r>
              <a:rPr lang="en-US" altLang="en-US" sz="2000" dirty="0" err="1" smtClean="0">
                <a:latin typeface="Book Antiqua" pitchFamily="18" charset="0"/>
              </a:rPr>
              <a:t>Sukhadi</a:t>
            </a:r>
            <a:r>
              <a:rPr lang="en-US" altLang="en-US" sz="2000" dirty="0" smtClean="0">
                <a:latin typeface="Book Antiqua" pitchFamily="18" charset="0"/>
              </a:rPr>
              <a:t>, </a:t>
            </a:r>
            <a:r>
              <a:rPr lang="en-US" altLang="en-US" sz="2000" dirty="0" err="1" smtClean="0">
                <a:latin typeface="Book Antiqua" pitchFamily="18" charset="0"/>
              </a:rPr>
              <a:t>Sheera</a:t>
            </a:r>
            <a:r>
              <a:rPr lang="en-US" altLang="en-US" sz="2000" dirty="0" smtClean="0">
                <a:latin typeface="Book Antiqua" pitchFamily="18" charset="0"/>
              </a:rPr>
              <a:t> and </a:t>
            </a:r>
            <a:r>
              <a:rPr lang="en-US" altLang="en-US" sz="2000" dirty="0" err="1" smtClean="0">
                <a:latin typeface="Book Antiqua" pitchFamily="18" charset="0"/>
              </a:rPr>
              <a:t>Lapsi</a:t>
            </a:r>
            <a:r>
              <a:rPr lang="en-US" altLang="en-US" sz="2000" dirty="0" smtClean="0">
                <a:latin typeface="Book Antiqua" pitchFamily="18" charset="0"/>
              </a:rPr>
              <a:t>).</a:t>
            </a:r>
            <a:endParaRPr lang="en-US" altLang="en-US" sz="2400" dirty="0" smtClean="0">
              <a:latin typeface="Book Antiqua" pitchFamily="18" charset="0"/>
            </a:endParaRPr>
          </a:p>
          <a:p>
            <a:endParaRPr lang="en-US" altLang="en-US" sz="2400" dirty="0" smtClean="0">
              <a:latin typeface="Book Antiqua" pitchFamily="18" charset="0"/>
            </a:endParaRPr>
          </a:p>
          <a:p>
            <a:endParaRPr lang="en-US" altLang="en-US" sz="2400" dirty="0" smtClean="0">
              <a:latin typeface="Book Antiqua" pitchFamily="18" charset="0"/>
            </a:endParaRPr>
          </a:p>
          <a:p>
            <a:endParaRPr lang="en-US" altLang="en-US" sz="2400" dirty="0" smtClean="0">
              <a:latin typeface="Book Antiqua" pitchFamily="18" charset="0"/>
            </a:endParaRPr>
          </a:p>
          <a:p>
            <a:endParaRPr lang="en-US" altLang="en-US" sz="2400" dirty="0" smtClean="0">
              <a:latin typeface="Book Antiqua" pitchFamily="18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0596" y="3124200"/>
            <a:ext cx="5093804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060" y="2819400"/>
            <a:ext cx="5187696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Kitchen Garden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1910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44958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563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Book Antiqua" pitchFamily="18" charset="0"/>
              </a:rPr>
              <a:t>Yoga &amp; Meditation 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4343400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971800"/>
            <a:ext cx="41148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41910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4724400" y="1066800"/>
            <a:ext cx="3733800" cy="1752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Before Conducing Prayer everyday Yoga and Meditation is practiced in each school for around 20 Minutes.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524000"/>
            <a:ext cx="8229600" cy="495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lvl="0" indent="-274320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RO plant is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 installed in 79 schools of Dadra &amp; Nagar Haveli. From July 2018, treated water will be provided in </a:t>
            </a:r>
            <a:r>
              <a:rPr lang="en-US" altLang="en-US" sz="2000" dirty="0" smtClean="0">
                <a:latin typeface="Book Antiqua" pitchFamily="18" charset="0"/>
              </a:rPr>
              <a:t>various schools of Dadra &amp; Nagar Haveli. 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058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>
                <a:latin typeface="Book Antiqua" pitchFamily="18" charset="0"/>
              </a:rPr>
              <a:t>Best Practices Followed</a:t>
            </a:r>
            <a:br>
              <a:rPr lang="en-US" dirty="0" smtClean="0">
                <a:latin typeface="Book Antiqua" pitchFamily="18" charset="0"/>
              </a:rPr>
            </a:br>
            <a:r>
              <a:rPr lang="en-US" dirty="0" smtClean="0">
                <a:latin typeface="Book Antiqua" pitchFamily="18" charset="0"/>
              </a:rPr>
              <a:t>in the </a:t>
            </a:r>
            <a:r>
              <a:rPr lang="en-US" dirty="0" err="1" smtClean="0">
                <a:latin typeface="Book Antiqua" pitchFamily="18" charset="0"/>
              </a:rPr>
              <a:t>ut</a:t>
            </a:r>
            <a:r>
              <a:rPr lang="en-US" dirty="0" smtClean="0">
                <a:latin typeface="Book Antiqua" pitchFamily="18" charset="0"/>
              </a:rPr>
              <a:t> of Dadra &amp; Nagar </a:t>
            </a:r>
            <a:r>
              <a:rPr lang="en-US" dirty="0" err="1" smtClean="0">
                <a:latin typeface="Book Antiqua" pitchFamily="18" charset="0"/>
              </a:rPr>
              <a:t>haveli</a:t>
            </a:r>
            <a:endParaRPr lang="en-US" dirty="0">
              <a:latin typeface="Book Antiqua" pitchFamily="18" charset="0"/>
            </a:endParaRPr>
          </a:p>
        </p:txBody>
      </p:sp>
      <p:pic>
        <p:nvPicPr>
          <p:cNvPr id="1027" name="Picture 3" descr="C:\Users\Admin\Downloads\attachments\IMG-20180508-WA0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779" y="2897185"/>
            <a:ext cx="4625220" cy="346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ownloads\attachments\IMG-20180508-WA00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76601"/>
            <a:ext cx="3470421" cy="289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418753" y="3244334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Book Antiqua" pitchFamily="18" charset="0"/>
              </a:rPr>
              <a:t>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smtClean="0">
                <a:latin typeface="Book Antiqua" pitchFamily="18" charset="0"/>
              </a:rPr>
              <a:t>Best Practices Followed</a:t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dirty="0" smtClean="0">
                <a:latin typeface="Book Antiqua" pitchFamily="18" charset="0"/>
              </a:rPr>
              <a:t>in the </a:t>
            </a:r>
            <a:r>
              <a:rPr lang="en-US" sz="2400" dirty="0" err="1" smtClean="0">
                <a:latin typeface="Book Antiqua" pitchFamily="18" charset="0"/>
              </a:rPr>
              <a:t>ut</a:t>
            </a:r>
            <a:r>
              <a:rPr lang="en-US" sz="2400" dirty="0" smtClean="0">
                <a:latin typeface="Book Antiqua" pitchFamily="18" charset="0"/>
              </a:rPr>
              <a:t> of Dadra &amp; Nagar </a:t>
            </a:r>
            <a:r>
              <a:rPr lang="en-US" sz="2400" dirty="0" err="1" smtClean="0">
                <a:latin typeface="Book Antiqua" pitchFamily="18" charset="0"/>
              </a:rPr>
              <a:t>haveli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100" dirty="0" smtClean="0"/>
              <a:t>Since all the Master Trainer Cooks from each schools have been trained by IHM-Silvassa they further train the other cooks.</a:t>
            </a:r>
          </a:p>
          <a:p>
            <a:pPr algn="just"/>
            <a:r>
              <a:rPr lang="en-US" sz="2100" dirty="0" smtClean="0">
                <a:latin typeface="Book Antiqua" pitchFamily="18" charset="0"/>
              </a:rPr>
              <a:t>Health Check-up was conducted by the Health Department of all the Cook- Cum Helpers.</a:t>
            </a:r>
          </a:p>
          <a:p>
            <a:pPr algn="just"/>
            <a:r>
              <a:rPr lang="en-US" sz="2100" dirty="0" smtClean="0"/>
              <a:t>All the Cook-cum-Helpers follow hygienic habits like regular cutting of nails, washing of hands and feet with liquid soap before commencement of cooking/serving etc.</a:t>
            </a:r>
          </a:p>
          <a:p>
            <a:pPr algn="just"/>
            <a:r>
              <a:rPr lang="en-US" sz="2100" dirty="0" smtClean="0"/>
              <a:t>Tasting of food by teachers on rotation basis is made compulsory and the record is   kept in register on daily basis at school level.</a:t>
            </a:r>
          </a:p>
          <a:p>
            <a:pPr algn="just"/>
            <a:r>
              <a:rPr lang="en-US" sz="2100" dirty="0" smtClean="0"/>
              <a:t>In addition to Central Share, Cook-cum-Helper is provided half day payment of Rs. 151.75 per day x No. of working days from UT share.</a:t>
            </a:r>
          </a:p>
          <a:p>
            <a:pPr algn="just"/>
            <a:r>
              <a:rPr lang="en-US" sz="2100" dirty="0" smtClean="0"/>
              <a:t>Sanitary Napkins are provided to all the Girls studying in class VI </a:t>
            </a:r>
            <a:r>
              <a:rPr lang="en-US" sz="2100" dirty="0" err="1" smtClean="0"/>
              <a:t>th</a:t>
            </a:r>
            <a:r>
              <a:rPr lang="en-US" sz="2100" smtClean="0"/>
              <a:t> to VIII.</a:t>
            </a:r>
            <a:endParaRPr lang="en-US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latin typeface="Book Antiqua" pitchFamily="18" charset="0"/>
              </a:rPr>
              <a:t>All students are covered under School Health Program scheme of Govt. of India.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IN" dirty="0"/>
          </a:p>
        </p:txBody>
      </p:sp>
      <p:pic>
        <p:nvPicPr>
          <p:cNvPr id="4" name="Picture 2" descr="G:\DNH_Shagun Pics\MMR Vaccine\MMR Vaccine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543800" cy="5429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b="1" dirty="0" smtClean="0"/>
          </a:p>
          <a:p>
            <a:pPr algn="ctr">
              <a:buNone/>
            </a:pPr>
            <a:r>
              <a:rPr lang="en-US" sz="3200" b="1" dirty="0" smtClean="0">
                <a:latin typeface="Book Antiqua" pitchFamily="18" charset="0"/>
              </a:rPr>
              <a:t>Proposal for the year </a:t>
            </a:r>
          </a:p>
          <a:p>
            <a:pPr algn="ctr">
              <a:buNone/>
            </a:pPr>
            <a:r>
              <a:rPr lang="en-US" sz="3200" b="1" dirty="0" smtClean="0">
                <a:latin typeface="Book Antiqua" pitchFamily="18" charset="0"/>
              </a:rPr>
              <a:t>2018-19</a:t>
            </a:r>
          </a:p>
          <a:p>
            <a:endParaRPr lang="en-US" dirty="0"/>
          </a:p>
        </p:txBody>
      </p:sp>
      <p:pic>
        <p:nvPicPr>
          <p:cNvPr id="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47" name="Group 35"/>
          <p:cNvGraphicFramePr>
            <a:graphicFrameLocks noGrp="1"/>
          </p:cNvGraphicFramePr>
          <p:nvPr>
            <p:ph idx="4294967295"/>
          </p:nvPr>
        </p:nvGraphicFramePr>
        <p:xfrm>
          <a:off x="381000" y="1219200"/>
          <a:ext cx="8153399" cy="5285037"/>
        </p:xfrm>
        <a:graphic>
          <a:graphicData uri="http://schemas.openxmlformats.org/drawingml/2006/table">
            <a:tbl>
              <a:tblPr/>
              <a:tblGrid>
                <a:gridCol w="2149513"/>
                <a:gridCol w="1920569"/>
                <a:gridCol w="1920569"/>
                <a:gridCol w="2162748"/>
              </a:tblGrid>
              <a:tr h="1268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Existing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Enrollment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Children availing MDM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Proposed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No. of Schools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Children (Pry)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Book Antiqua" pitchFamily="18" charset="0"/>
                          <a:cs typeface="Arial" pitchFamily="34" charset="0"/>
                        </a:rPr>
                        <a:t>28296</a:t>
                      </a:r>
                      <a:endParaRPr lang="en-US" sz="2400" b="0" dirty="0"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Arial" pitchFamily="34" charset="0"/>
                        </a:rPr>
                        <a:t>22061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Book Antiqua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24,280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790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Children (U Pry)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14085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10402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11,500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9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Working Days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231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244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28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Cook-cum-Helper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925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925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</a:rPr>
                        <a:t>926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482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9497" name="WordArt 36"/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 Black"/>
            </a:endParaRPr>
          </a:p>
        </p:txBody>
      </p:sp>
      <p:pic>
        <p:nvPicPr>
          <p:cNvPr id="19498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81000"/>
          <a:ext cx="8077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72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Proposal 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for the year 2018-19</a:t>
                      </a:r>
                      <a:endParaRPr lang="en-US" sz="28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3820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Coverage of Institutions                             </a:t>
            </a:r>
            <a:r>
              <a:rPr lang="en-US" sz="1600" b="1" dirty="0" smtClean="0">
                <a:solidFill>
                  <a:schemeClr val="tx1"/>
                </a:solidFill>
                <a:latin typeface="Book Antiqua" pitchFamily="18" charset="0"/>
              </a:rPr>
              <a:t>31.3.2018</a:t>
            </a:r>
            <a:endParaRPr lang="en-US" sz="16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295401"/>
          <a:ext cx="8229600" cy="229895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94958"/>
                <a:gridCol w="2691442"/>
                <a:gridCol w="2743200"/>
              </a:tblGrid>
              <a:tr h="32232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Book Antiqua" pitchFamily="18" charset="0"/>
                        </a:rPr>
                        <a:t>Stage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Book Antiqua" pitchFamily="18" charset="0"/>
                        </a:rPr>
                        <a:t>PAB Approval Schools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Book Antiqua" pitchFamily="18" charset="0"/>
                        </a:rPr>
                        <a:t>No</a:t>
                      </a:r>
                      <a:r>
                        <a:rPr lang="en-US" sz="1600" baseline="0" dirty="0" smtClean="0">
                          <a:latin typeface="Book Antiqua" pitchFamily="18" charset="0"/>
                        </a:rPr>
                        <a:t> of Schools Covered</a:t>
                      </a:r>
                      <a:endParaRPr lang="en-US" sz="16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537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Book Antiqua" pitchFamily="18" charset="0"/>
                        </a:rPr>
                        <a:t>Primary </a:t>
                      </a:r>
                      <a:r>
                        <a:rPr lang="en-US" sz="1600" b="1" baseline="0" dirty="0" smtClean="0">
                          <a:latin typeface="Book Antiqua" pitchFamily="18" charset="0"/>
                        </a:rPr>
                        <a:t> Schools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162 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161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319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Book Antiqua" pitchFamily="18" charset="0"/>
                        </a:rPr>
                        <a:t>Upper Primary Schools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119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119</a:t>
                      </a:r>
                      <a:endParaRPr lang="en-US" sz="2000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6510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Book Antiqua" pitchFamily="18" charset="0"/>
                        </a:rPr>
                        <a:t>Grand Total</a:t>
                      </a:r>
                    </a:p>
                    <a:p>
                      <a:pPr algn="l"/>
                      <a:r>
                        <a:rPr lang="en-US" sz="1600" b="1" baseline="0" dirty="0" smtClean="0">
                          <a:latin typeface="Book Antiqua" pitchFamily="18" charset="0"/>
                        </a:rPr>
                        <a:t> (PS + UPS)</a:t>
                      </a:r>
                      <a:endParaRPr lang="en-US" sz="16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 Antiqua" pitchFamily="18" charset="0"/>
                        </a:rPr>
                        <a:t>281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 Antiqua" pitchFamily="18" charset="0"/>
                        </a:rPr>
                        <a:t>280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3657601"/>
          <a:ext cx="83058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28194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Automated</a:t>
                      </a:r>
                      <a:r>
                        <a:rPr lang="en-US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Monitoring System (AMS)/ SMS Based </a:t>
                      </a:r>
                    </a:p>
                    <a:p>
                      <a:pPr algn="ctr"/>
                      <a:r>
                        <a:rPr lang="en-US" u="sng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Monitoring System: -</a:t>
                      </a:r>
                    </a:p>
                    <a:p>
                      <a:pPr marL="273050" indent="-273050">
                        <a:lnSpc>
                          <a:spcPct val="150000"/>
                        </a:lnSpc>
                        <a:buFont typeface="Wingdings"/>
                        <a:buChar char="Ø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AMS has been implemented in UT of D&amp;N.H since June-2016.</a:t>
                      </a:r>
                    </a:p>
                    <a:p>
                      <a:pPr marL="273050" indent="-273050">
                        <a:lnSpc>
                          <a:spcPct val="150000"/>
                        </a:lnSpc>
                        <a:buFont typeface="Wingdings"/>
                        <a:buChar char="Ø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Three Teachers from each school have been registered in  AMS and they are doing SMS of MDM availing children on daily basis on 42,381</a:t>
                      </a:r>
                    </a:p>
                    <a:p>
                      <a:pPr marL="273050" indent="-273050">
                        <a:lnSpc>
                          <a:spcPct val="150000"/>
                        </a:lnSpc>
                        <a:buFont typeface="Wingdings"/>
                        <a:buChar char="Ø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100% schools of UT of D &amp;N.H are activated under AMS.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305800" y="5791200"/>
            <a:ext cx="83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533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2000" b="1" dirty="0" smtClean="0">
                <a:latin typeface="Book Antiqua" pitchFamily="18" charset="0"/>
              </a:rPr>
              <a:t>Component wise proposal for 2018-19 Central And UT Share</a:t>
            </a:r>
            <a:endParaRPr lang="en-US" sz="2000" b="1" dirty="0"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914400"/>
          <a:ext cx="7924800" cy="563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2376"/>
                <a:gridCol w="4002424"/>
              </a:tblGrid>
              <a:tr h="5936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Component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Proposed (Rs. in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Lakhs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36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Food Grain in MTs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0463" indent="0" algn="l"/>
                      <a:r>
                        <a:rPr lang="en-US" sz="2400" dirty="0" smtClean="0">
                          <a:latin typeface="Book Antiqua" pitchFamily="18" charset="0"/>
                        </a:rPr>
                        <a:t>(1013.332Mts)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76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ook Antiqua" pitchFamily="18" charset="0"/>
                        </a:rPr>
                        <a:t>Cost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of </a:t>
                      </a:r>
                      <a:r>
                        <a:rPr lang="en-US" sz="2400" baseline="0" dirty="0" err="1" smtClean="0">
                          <a:latin typeface="Book Antiqua" pitchFamily="18" charset="0"/>
                        </a:rPr>
                        <a:t>Foodgrain</a:t>
                      </a:r>
                      <a:endParaRPr lang="en-US" sz="2400" dirty="0" smtClean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0463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ook Antiqua" pitchFamily="18" charset="0"/>
                        </a:rPr>
                        <a:t>30.70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341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Cooking Cost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0463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Book Antiqua" pitchFamily="18" charset="0"/>
                        </a:rPr>
                        <a:t>1256.86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711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Honorarium</a:t>
                      </a:r>
                      <a:r>
                        <a:rPr lang="en-US" sz="2400" baseline="0" dirty="0" smtClean="0">
                          <a:latin typeface="Book Antiqua" pitchFamily="18" charset="0"/>
                        </a:rPr>
                        <a:t> of Cook Helper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0463" indent="0" algn="r"/>
                      <a:r>
                        <a:rPr lang="en-US" sz="2400" dirty="0" smtClean="0">
                          <a:latin typeface="Book Antiqua" pitchFamily="18" charset="0"/>
                        </a:rPr>
                        <a:t>342.82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36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Transportation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0463" indent="0" algn="r"/>
                      <a:r>
                        <a:rPr lang="en-US" sz="2400" dirty="0" smtClean="0">
                          <a:latin typeface="Book Antiqua" pitchFamily="18" charset="0"/>
                        </a:rPr>
                        <a:t>7.58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36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MME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0463" indent="0" algn="r"/>
                      <a:r>
                        <a:rPr lang="en-US" sz="2400" dirty="0" smtClean="0">
                          <a:latin typeface="Book Antiqua" pitchFamily="18" charset="0"/>
                        </a:rPr>
                        <a:t>30.00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360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Book Antiqua" pitchFamily="18" charset="0"/>
                        </a:rPr>
                        <a:t>Kitchen Devices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0463" indent="0" algn="r"/>
                      <a:r>
                        <a:rPr lang="en-US" sz="2400" dirty="0" smtClean="0">
                          <a:latin typeface="Book Antiqua" pitchFamily="18" charset="0"/>
                        </a:rPr>
                        <a:t>14.00</a:t>
                      </a:r>
                      <a:endParaRPr lang="en-US" sz="24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9360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Book Antiqua" pitchFamily="18" charset="0"/>
                        </a:rPr>
                        <a:t>Total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0463" indent="0" algn="r"/>
                      <a:r>
                        <a:rPr lang="en-US" sz="2400" b="1" dirty="0" smtClean="0">
                          <a:latin typeface="Book Antiqua" pitchFamily="18" charset="0"/>
                        </a:rPr>
                        <a:t>1681.96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464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3058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2272" y="2367858"/>
            <a:ext cx="6601004" cy="126098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  <a:latin typeface="Algerian" pitchFamily="82" charset="0"/>
              </a:rPr>
              <a:t>Thank You ...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800" dirty="0" smtClean="0">
                <a:latin typeface="Book Antiqua" pitchFamily="18" charset="0"/>
              </a:rPr>
              <a:t/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dirty="0" smtClean="0">
                <a:latin typeface="Book Antiqua" pitchFamily="18" charset="0"/>
              </a:rPr>
              <a:t>Student taken Part in 2017-18                      </a:t>
            </a:r>
            <a:r>
              <a:rPr lang="en-US" sz="1800" b="1" dirty="0" smtClean="0">
                <a:latin typeface="Book Antiqua" pitchFamily="18" charset="0"/>
              </a:rPr>
              <a:t>31.03.2018 </a:t>
            </a:r>
            <a:br>
              <a:rPr lang="en-US" sz="1800" b="1" dirty="0" smtClean="0">
                <a:latin typeface="Book Antiqua" pitchFamily="18" charset="0"/>
              </a:rPr>
            </a:br>
            <a:endParaRPr lang="en-US" sz="1800" b="1" dirty="0"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534402" cy="44196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85335"/>
                <a:gridCol w="1343378"/>
                <a:gridCol w="1580445"/>
                <a:gridCol w="1422400"/>
                <a:gridCol w="1580445"/>
                <a:gridCol w="1422399"/>
              </a:tblGrid>
              <a:tr h="21218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Stage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Book Antiqua" pitchFamily="18" charset="0"/>
                        <a:cs typeface="Andalus" pitchFamily="18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Approval By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PAB by Central Share</a:t>
                      </a:r>
                      <a:endParaRPr lang="en-IN" sz="2000" b="1" dirty="0">
                        <a:solidFill>
                          <a:schemeClr val="tx1"/>
                        </a:solidFill>
                        <a:latin typeface="Book Antiqua" pitchFamily="18" charset="0"/>
                        <a:cs typeface="Andalus" pitchFamily="18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Enrollment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Opted Children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% Against Enrollment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Book Antiqua" pitchFamily="18" charset="0"/>
                        </a:rPr>
                        <a:t>%</a:t>
                      </a:r>
                      <a:r>
                        <a:rPr lang="en-US" sz="2000" b="1" baseline="0" dirty="0" smtClean="0">
                          <a:latin typeface="Book Antiqua" pitchFamily="18" charset="0"/>
                        </a:rPr>
                        <a:t> Against PAB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995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Primary</a:t>
                      </a:r>
                      <a:endParaRPr lang="en-IN" sz="20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Andalus" pitchFamily="18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19,500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28,296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22,061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77.96%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113.13%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473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Upper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primary</a:t>
                      </a:r>
                      <a:endParaRPr lang="en-IN" sz="20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Andalus" pitchFamily="18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13,900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14,085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10,402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73.85%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74.83%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0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Total</a:t>
                      </a:r>
                      <a:endParaRPr lang="en-IN" sz="2000" b="1" i="0" dirty="0">
                        <a:solidFill>
                          <a:schemeClr val="tx1"/>
                        </a:solidFill>
                        <a:latin typeface="Book Antiqua" pitchFamily="18" charset="0"/>
                        <a:cs typeface="Andalus" pitchFamily="18" charset="-78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33,400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42,381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32,463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76.59 %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97.19 %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5635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400" dirty="0" smtClean="0">
                <a:latin typeface="Book Antiqua" pitchFamily="18" charset="0"/>
              </a:rPr>
              <a:t>Graphical Representation of Coverage of Student </a:t>
            </a:r>
            <a:endParaRPr lang="en-US" sz="2400" dirty="0"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990600"/>
          <a:ext cx="8382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Per Unit cooking cost </a:t>
            </a:r>
            <a:endParaRPr lang="en-IN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0999" y="1447800"/>
          <a:ext cx="8305800" cy="399891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198775"/>
                <a:gridCol w="1657491"/>
                <a:gridCol w="1486236"/>
                <a:gridCol w="1403668"/>
                <a:gridCol w="1238530"/>
                <a:gridCol w="1321100"/>
              </a:tblGrid>
              <a:tr h="685800">
                <a:tc gridSpan="3">
                  <a:txBody>
                    <a:bodyPr/>
                    <a:lstStyle/>
                    <a:p>
                      <a:pPr algn="ctr"/>
                      <a:r>
                        <a:rPr lang="en-IN" sz="2000" b="1" u="none" dirty="0" smtClean="0">
                          <a:latin typeface="Book Antiqua" pitchFamily="18" charset="0"/>
                        </a:rPr>
                        <a:t>Primary Section</a:t>
                      </a:r>
                      <a:endParaRPr lang="en-IN" sz="2000" b="1" u="none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N" sz="2000" b="1" u="none" dirty="0" smtClean="0">
                          <a:latin typeface="Book Antiqua" pitchFamily="18" charset="0"/>
                        </a:rPr>
                        <a:t>Upper Primary Section </a:t>
                      </a:r>
                      <a:endParaRPr lang="en-IN" sz="2000" b="1" u="none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Central Share</a:t>
                      </a:r>
                      <a:endParaRPr lang="en-IN" sz="2000" b="1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UT Share</a:t>
                      </a:r>
                      <a:endParaRPr lang="en-IN" sz="2000" b="1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Per unit cost </a:t>
                      </a:r>
                      <a:endParaRPr lang="en-IN" sz="2000" b="1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Central Share</a:t>
                      </a:r>
                      <a:endParaRPr lang="en-IN" sz="2000" b="1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Book Antiqua" pitchFamily="18" charset="0"/>
                        </a:rPr>
                        <a:t>UT</a:t>
                      </a:r>
                      <a:r>
                        <a:rPr lang="en-US" sz="20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US" sz="2000" dirty="0" smtClean="0">
                          <a:latin typeface="Book Antiqua" pitchFamily="18" charset="0"/>
                        </a:rPr>
                        <a:t>Share</a:t>
                      </a:r>
                      <a:endParaRPr lang="en-IN" sz="2000" b="1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ook Antiqua" pitchFamily="18" charset="0"/>
                        </a:rPr>
                        <a:t>Total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ook Antiqua" pitchFamily="18" charset="0"/>
                        </a:rPr>
                        <a:t>Per unit cost</a:t>
                      </a:r>
                      <a:endParaRPr lang="en-IN" sz="2000" dirty="0" smtClean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84313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Book Antiqua" pitchFamily="18" charset="0"/>
                        </a:rPr>
                        <a:t>4.13</a:t>
                      </a:r>
                      <a:endParaRPr lang="en-IN" sz="2000" b="0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Book Antiqua" pitchFamily="18" charset="0"/>
                        </a:rPr>
                        <a:t>9.37</a:t>
                      </a:r>
                      <a:endParaRPr lang="en-IN" sz="2000" b="0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Book Antiqua" pitchFamily="18" charset="0"/>
                        </a:rPr>
                        <a:t>13.50</a:t>
                      </a:r>
                      <a:endParaRPr lang="en-IN" sz="2000" b="0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Book Antiqua" pitchFamily="18" charset="0"/>
                        </a:rPr>
                        <a:t>6.18</a:t>
                      </a:r>
                      <a:endParaRPr lang="en-IN" sz="2000" b="0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Book Antiqua" pitchFamily="18" charset="0"/>
                        </a:rPr>
                        <a:t>10.11</a:t>
                      </a:r>
                      <a:endParaRPr lang="en-IN" sz="2000" b="0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 smtClean="0">
                          <a:latin typeface="Book Antiqua" pitchFamily="18" charset="0"/>
                        </a:rPr>
                        <a:t>16.29</a:t>
                      </a:r>
                      <a:endParaRPr lang="en-IN" sz="2000" b="0" dirty="0">
                        <a:latin typeface="Book Antiqua" pitchFamily="18" charset="0"/>
                      </a:endParaRPr>
                    </a:p>
                  </a:txBody>
                  <a:tcPr marL="83326" marR="83326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001000" y="55626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8077200" cy="4923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876"/>
                <a:gridCol w="2183027"/>
                <a:gridCol w="1528119"/>
                <a:gridCol w="2292178"/>
              </a:tblGrid>
              <a:tr h="50000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Central Share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Allocation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Release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Expenditure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00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Component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0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latin typeface="Book Antiqua" pitchFamily="18" charset="0"/>
                        </a:rPr>
                        <a:t>Cost of </a:t>
                      </a:r>
                      <a:r>
                        <a:rPr lang="en-US" sz="1800" b="1" u="none" strike="noStrike" dirty="0" smtClean="0">
                          <a:latin typeface="Book Antiqua" pitchFamily="18" charset="0"/>
                        </a:rPr>
                        <a:t>Food grain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24.48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24.49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27.68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81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latin typeface="Book Antiqua" pitchFamily="18" charset="0"/>
                        </a:rPr>
                        <a:t>Cooking 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384.47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384.45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372.94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0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latin typeface="Book Antiqua" pitchFamily="18" charset="0"/>
                        </a:rPr>
                        <a:t>Transport Assistance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6.99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7.00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6.02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70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latin typeface="Book Antiqua" pitchFamily="18" charset="0"/>
                        </a:rPr>
                        <a:t>Honorarium to Cook-cum-Helper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92.50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92.50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91.57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91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latin typeface="Book Antiqua" pitchFamily="18" charset="0"/>
                        </a:rPr>
                        <a:t>MME (Management, Monitoring &amp; Evaluation)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30.00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30.00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000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latin typeface="Book Antiqua" pitchFamily="18" charset="0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Book Antiqua" pitchFamily="18" charset="0"/>
                        </a:rPr>
                        <a:t>538.44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538.44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Book Antiqua" pitchFamily="18" charset="0"/>
                        </a:rPr>
                        <a:t>528.21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Book Antiqua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Budget Allocation Released &amp;  Expenditure  </a:t>
            </a:r>
            <a:r>
              <a:rPr lang="en-US" sz="2000" b="1" smtClean="0">
                <a:solidFill>
                  <a:srgbClr val="7030A0"/>
                </a:solidFill>
              </a:rPr>
              <a:t>of  Central </a:t>
            </a:r>
            <a:r>
              <a:rPr lang="en-US" sz="2000" b="1" dirty="0" smtClean="0">
                <a:solidFill>
                  <a:srgbClr val="7030A0"/>
                </a:solidFill>
              </a:rPr>
              <a:t>Share for the year 2017-18 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077200" y="57150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4800" y="381000"/>
            <a:ext cx="80010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School Health </a:t>
            </a:r>
            <a:r>
              <a:rPr lang="en-US" cap="none" dirty="0" err="1" smtClean="0">
                <a:solidFill>
                  <a:schemeClr val="tx1"/>
                </a:solidFill>
                <a:effectLst/>
                <a:latin typeface="Book Antiqua" pitchFamily="18" charset="0"/>
              </a:rPr>
              <a:t>Programme</a:t>
            </a:r>
            <a:r>
              <a:rPr lang="en-US" cap="none" dirty="0" smtClean="0">
                <a:solidFill>
                  <a:schemeClr val="tx1"/>
                </a:solidFill>
                <a:effectLst/>
                <a:latin typeface="Book Antiqua" pitchFamily="18" charset="0"/>
              </a:rPr>
              <a:t> – 2017-18</a:t>
            </a:r>
          </a:p>
        </p:txBody>
      </p:sp>
      <p:graphicFrame>
        <p:nvGraphicFramePr>
          <p:cNvPr id="89410" name="Group 322"/>
          <p:cNvGraphicFramePr>
            <a:graphicFrameLocks noGrp="1"/>
          </p:cNvGraphicFramePr>
          <p:nvPr>
            <p:ph type="tbl" idx="4294967295"/>
          </p:nvPr>
        </p:nvGraphicFramePr>
        <p:xfrm>
          <a:off x="304800" y="1554163"/>
          <a:ext cx="8305800" cy="4409329"/>
        </p:xfrm>
        <a:graphic>
          <a:graphicData uri="http://schemas.openxmlformats.org/drawingml/2006/table">
            <a:tbl>
              <a:tblPr/>
              <a:tblGrid>
                <a:gridCol w="735027"/>
                <a:gridCol w="1029037"/>
                <a:gridCol w="1029037"/>
                <a:gridCol w="1029037"/>
                <a:gridCol w="1102540"/>
                <a:gridCol w="882032"/>
                <a:gridCol w="1176042"/>
                <a:gridCol w="1323048"/>
              </a:tblGrid>
              <a:tr h="117142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Category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Health Check up carried out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Distribution of Iron Folic Acid Tablets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Distribution of De-worming Tablets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Visually Impaired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6808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No. of Schools /Centers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No. of Children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No. of Children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No. of Children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No. of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Schools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No. of Children received spectacles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Height &amp; Weight Measurement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47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PS &amp; UPS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42,338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42,338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42,338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42,338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2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Total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b="1" i="0" u="none" strike="noStrike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cs typeface="Times New Roman" pitchFamily="18" charset="0"/>
                        </a:rPr>
                        <a:t>42,338</a:t>
                      </a:r>
                      <a:endParaRPr lang="en-IN" sz="1800" b="1" i="0" u="none" strike="noStrike" baseline="0" dirty="0">
                        <a:solidFill>
                          <a:schemeClr val="tx1"/>
                        </a:solidFill>
                        <a:latin typeface="Book Antiqua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42,338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42,338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42,338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40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3" cstate="print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1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Weekly Menu of Dadra &amp; Nagar Haveli</a:t>
            </a:r>
            <a:endParaRPr lang="en-US" sz="2800" dirty="0">
              <a:latin typeface="Book Antiqu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66799"/>
          <a:ext cx="8534400" cy="5250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706880"/>
                <a:gridCol w="5760720"/>
              </a:tblGrid>
              <a:tr h="43869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Book Antiqua" pitchFamily="18" charset="0"/>
                        </a:rPr>
                        <a:t>Sr.No</a:t>
                      </a:r>
                      <a:endParaRPr lang="en-US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ook Antiqua" pitchFamily="18" charset="0"/>
                        </a:rPr>
                        <a:t>Day</a:t>
                      </a:r>
                      <a:endParaRPr lang="en-US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Book Antiqua" pitchFamily="18" charset="0"/>
                        </a:rPr>
                        <a:t>Menu</a:t>
                      </a:r>
                      <a:endParaRPr lang="en-US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010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1.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Book Antiqua" pitchFamily="18" charset="0"/>
                        </a:rPr>
                        <a:t>Monday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 Fruit (Seasonal)  Vegetable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Kichadi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. </a:t>
                      </a:r>
                    </a:p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Soyabean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/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Vatana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 with gravy. </a:t>
                      </a:r>
                    </a:p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 Salad :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Tomatoes,Cucumber,Lemon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010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2.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Book Antiqua" pitchFamily="18" charset="0"/>
                        </a:rPr>
                        <a:t>Tuesday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Wheat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Sheera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(Made out of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Jaggery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and Ghee)   </a:t>
                      </a:r>
                    </a:p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Turdal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&amp; Rice, Green Vegetable   </a:t>
                      </a:r>
                    </a:p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Green Salad(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Onion,Tomatoes,Lemon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) 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9010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3.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Book Antiqua" pitchFamily="18" charset="0"/>
                        </a:rPr>
                        <a:t>Wednesday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 Fruit   ,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Shukadi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(wheat flour &amp;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Jaggery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)     </a:t>
                      </a:r>
                    </a:p>
                    <a:p>
                      <a:pPr algn="just"/>
                      <a:r>
                        <a:rPr lang="en-IN" dirty="0" err="1" smtClean="0">
                          <a:latin typeface="Book Antiqua" pitchFamily="18" charset="0"/>
                        </a:rPr>
                        <a:t>Dal</a:t>
                      </a:r>
                      <a:r>
                        <a:rPr lang="en-IN" baseline="0" dirty="0" smtClean="0">
                          <a:latin typeface="Book Antiqua" pitchFamily="18" charset="0"/>
                        </a:rPr>
                        <a:t> and Rice ,Green Vegetable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  </a:t>
                      </a:r>
                    </a:p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 Salad :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Tomatoes,Cucumber,Lemon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8683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4.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Book Antiqua" pitchFamily="18" charset="0"/>
                        </a:rPr>
                        <a:t>Thursday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Green</a:t>
                      </a:r>
                      <a:r>
                        <a:rPr lang="en-IN" baseline="0" dirty="0" smtClean="0">
                          <a:latin typeface="Book Antiqua" pitchFamily="18" charset="0"/>
                        </a:rPr>
                        <a:t> Whole </a:t>
                      </a:r>
                      <a:r>
                        <a:rPr lang="en-IN" baseline="0" dirty="0" err="1" smtClean="0">
                          <a:latin typeface="Book Antiqua" pitchFamily="18" charset="0"/>
                        </a:rPr>
                        <a:t>Moong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along with Salad ,   </a:t>
                      </a:r>
                    </a:p>
                    <a:p>
                      <a:pPr algn="just"/>
                      <a:r>
                        <a:rPr lang="en-IN" dirty="0" smtClean="0">
                          <a:latin typeface="Book Antiqua" pitchFamily="18" charset="0"/>
                        </a:rPr>
                        <a:t>Vegetable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Khicadi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, 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Soyabean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/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Vatana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with  gravy.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6307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5.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Book Antiqua" pitchFamily="18" charset="0"/>
                        </a:rPr>
                        <a:t>Friday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dirty="0" smtClean="0">
                          <a:latin typeface="Book Antiqua" pitchFamily="18" charset="0"/>
                        </a:rPr>
                        <a:t>Fruit(Seasonal) 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Lapsi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  Rice &amp;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Tur-dal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  </a:t>
                      </a:r>
                    </a:p>
                    <a:p>
                      <a:pPr algn="l"/>
                      <a:r>
                        <a:rPr lang="en-IN" dirty="0" smtClean="0">
                          <a:latin typeface="Book Antiqua" pitchFamily="18" charset="0"/>
                        </a:rPr>
                        <a:t>Vegetable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sabzi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,  salad 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7420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Book Antiqua" pitchFamily="18" charset="0"/>
                        </a:rPr>
                        <a:t>6.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Book Antiqua" pitchFamily="18" charset="0"/>
                        </a:rPr>
                        <a:t>Saturday</a:t>
                      </a:r>
                      <a:endParaRPr lang="en-US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IN" dirty="0" err="1" smtClean="0">
                          <a:latin typeface="Book Antiqua" pitchFamily="18" charset="0"/>
                        </a:rPr>
                        <a:t>Sukadi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,  Vegetable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Pulav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,  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Soyabean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/</a:t>
                      </a:r>
                      <a:r>
                        <a:rPr lang="en-IN" dirty="0" err="1" smtClean="0">
                          <a:latin typeface="Book Antiqua" pitchFamily="18" charset="0"/>
                        </a:rPr>
                        <a:t>Vatana</a:t>
                      </a:r>
                      <a:r>
                        <a:rPr lang="en-IN" dirty="0" smtClean="0">
                          <a:latin typeface="Book Antiqua" pitchFamily="18" charset="0"/>
                        </a:rPr>
                        <a:t> with</a:t>
                      </a:r>
                    </a:p>
                    <a:p>
                      <a:pPr algn="l" eaLnBrk="1" fontAlgn="auto" hangingPunct="1">
                        <a:spcAft>
                          <a:spcPts val="0"/>
                        </a:spcAft>
                        <a:buFont typeface="Arial" pitchFamily="34" charset="0"/>
                        <a:buNone/>
                        <a:defRPr/>
                      </a:pPr>
                      <a:r>
                        <a:rPr lang="en-IN" dirty="0" smtClean="0">
                          <a:latin typeface="Book Antiqua" pitchFamily="18" charset="0"/>
                        </a:rPr>
                        <a:t>gravy ,  Salad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5" descr="C:\Documents and Settings\user\Desktop\LOGO\MDM_LOGO_JPEG.JPG"/>
          <p:cNvPicPr>
            <a:picLocks noChangeAspect="1" noChangeArrowheads="1"/>
          </p:cNvPicPr>
          <p:nvPr/>
        </p:nvPicPr>
        <p:blipFill>
          <a:blip r:embed="rId2" cstate="print"/>
          <a:srcRect l="27779" t="13121" r="27777" b="10283"/>
          <a:stretch>
            <a:fillRect/>
          </a:stretch>
        </p:blipFill>
        <p:spPr bwMode="auto">
          <a:xfrm>
            <a:off x="8305800" y="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2800" dirty="0" smtClean="0">
                <a:latin typeface="Book Antiqua" pitchFamily="18" charset="0"/>
              </a:rPr>
              <a:t>Best Practice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lnSpc>
                <a:spcPct val="150000"/>
              </a:lnSpc>
            </a:pPr>
            <a:r>
              <a:rPr lang="en-US" sz="2000" b="1" dirty="0" smtClean="0">
                <a:latin typeface="Book Antiqua" pitchFamily="18" charset="0"/>
              </a:rPr>
              <a:t>All the children wash their hands before and after having their Meal</a:t>
            </a:r>
            <a:r>
              <a:rPr lang="en-US" sz="2000" dirty="0" smtClean="0">
                <a:latin typeface="Book Antiqua" pitchFamily="18" charset="0"/>
              </a:rPr>
              <a:t>. </a:t>
            </a:r>
            <a:r>
              <a:rPr lang="en-US" sz="2000" dirty="0" smtClean="0">
                <a:latin typeface="Book Antiqua" pitchFamily="18" charset="0"/>
                <a:hlinkClick r:id="rId3" action="ppaction://hlinkfile"/>
              </a:rPr>
              <a:t>Video Link</a:t>
            </a:r>
            <a:endParaRPr lang="en-US" sz="2000" dirty="0" smtClean="0">
              <a:latin typeface="Book Antiqua" pitchFamily="18" charset="0"/>
            </a:endParaRPr>
          </a:p>
          <a:p>
            <a:pPr lvl="0"/>
            <a:endParaRPr lang="en-US" sz="2000" dirty="0" smtClean="0">
              <a:latin typeface="Book Antiqua" pitchFamily="18" charset="0"/>
            </a:endParaRPr>
          </a:p>
          <a:p>
            <a:pPr lvl="0"/>
            <a:endParaRPr lang="en-US" sz="2000" dirty="0" smtClean="0">
              <a:latin typeface="Book Antiqua" pitchFamily="18" charset="0"/>
            </a:endParaRPr>
          </a:p>
          <a:p>
            <a:pPr lvl="0"/>
            <a:endParaRPr lang="en-US" sz="2000" dirty="0" smtClean="0">
              <a:latin typeface="Book Antiqua" pitchFamily="18" charset="0"/>
            </a:endParaRPr>
          </a:p>
          <a:p>
            <a:pPr lvl="0"/>
            <a:endParaRPr lang="en-US" sz="2000" dirty="0" smtClean="0">
              <a:latin typeface="Book Antiqua" pitchFamily="18" charset="0"/>
            </a:endParaRPr>
          </a:p>
          <a:p>
            <a:pPr lvl="0"/>
            <a:endParaRPr lang="en-US" sz="2000" dirty="0" smtClean="0">
              <a:latin typeface="Book Antiqua" pitchFamily="18" charset="0"/>
            </a:endParaRPr>
          </a:p>
          <a:p>
            <a:pPr lvl="0"/>
            <a:endParaRPr lang="en-US" sz="2000" dirty="0" smtClean="0">
              <a:latin typeface="Book Antiqua" pitchFamily="18" charset="0"/>
            </a:endParaRPr>
          </a:p>
          <a:p>
            <a:pPr lvl="0">
              <a:buNone/>
            </a:pPr>
            <a:endParaRPr lang="en-US" sz="2000" dirty="0" smtClean="0">
              <a:latin typeface="Book Antiqua" pitchFamily="18" charset="0"/>
            </a:endParaRPr>
          </a:p>
          <a:p>
            <a:endParaRPr lang="en-US" altLang="en-US" sz="2000" dirty="0" smtClean="0">
              <a:latin typeface="Book Antiqua" pitchFamily="18" charset="0"/>
            </a:endParaRPr>
          </a:p>
          <a:p>
            <a:pPr lvl="0"/>
            <a:endParaRPr lang="en-US" sz="2000" dirty="0" smtClean="0">
              <a:latin typeface="Book Antiqua" pitchFamily="18" charset="0"/>
            </a:endParaRPr>
          </a:p>
          <a:p>
            <a:pPr lvl="0"/>
            <a:endParaRPr lang="en-US" sz="2000" dirty="0" smtClean="0">
              <a:latin typeface="Book Antiqua" pitchFamily="18" charset="0"/>
            </a:endParaRPr>
          </a:p>
          <a:p>
            <a:endParaRPr lang="en-US" dirty="0"/>
          </a:p>
        </p:txBody>
      </p:sp>
      <p:pic>
        <p:nvPicPr>
          <p:cNvPr id="7" name="Picture 2" descr="E:\CRC_Receive Data_2014\All_Photos\adm presentation\Picture 11 CPS GALON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9431" y="3886200"/>
            <a:ext cx="3724969" cy="253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G:\DNH_Shagun Pics\MDM\Mid Day Meal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438400"/>
            <a:ext cx="4234531" cy="273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2176</TotalTime>
  <Words>810</Words>
  <Application>Microsoft Office PowerPoint</Application>
  <PresentationFormat>On-screen Show (4:3)</PresentationFormat>
  <Paragraphs>269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PowerPoint Presentation</vt:lpstr>
      <vt:lpstr>Coverage of Institutions                             31.3.2018</vt:lpstr>
      <vt:lpstr> Student taken Part in 2017-18                      31.03.2018  </vt:lpstr>
      <vt:lpstr>Graphical Representation of Coverage of Student </vt:lpstr>
      <vt:lpstr>Per Unit cooking cost </vt:lpstr>
      <vt:lpstr>Budget Allocation Released &amp;  Expenditure  of  Central Share for the year 2017-18 </vt:lpstr>
      <vt:lpstr>School Health Programme – 2017-18</vt:lpstr>
      <vt:lpstr>Weekly Menu of Dadra &amp; Nagar Haveli</vt:lpstr>
      <vt:lpstr>Best Practice</vt:lpstr>
      <vt:lpstr>Serving of Mid Day Meal</vt:lpstr>
      <vt:lpstr>Best Practice</vt:lpstr>
      <vt:lpstr>Best Practice</vt:lpstr>
      <vt:lpstr>Kitchen Garden</vt:lpstr>
      <vt:lpstr>Yoga &amp; Meditation </vt:lpstr>
      <vt:lpstr>Best Practices Followed in the ut of Dadra &amp; Nagar haveli</vt:lpstr>
      <vt:lpstr>Best Practices Followed in the ut of Dadra &amp; Nagar haveli</vt:lpstr>
      <vt:lpstr>All students are covered under School Health Program scheme of Govt. of India. </vt:lpstr>
      <vt:lpstr>PowerPoint Presentation</vt:lpstr>
      <vt:lpstr>PowerPoint Presentation</vt:lpstr>
      <vt:lpstr>Component wise proposal for 2018-19 Central And UT Share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Education</dc:title>
  <dc:creator>Education Officer</dc:creator>
  <cp:lastModifiedBy>Dinesh</cp:lastModifiedBy>
  <cp:revision>574</cp:revision>
  <dcterms:created xsi:type="dcterms:W3CDTF">2006-08-16T00:00:00Z</dcterms:created>
  <dcterms:modified xsi:type="dcterms:W3CDTF">2018-05-13T12:54:14Z</dcterms:modified>
</cp:coreProperties>
</file>